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notesMasterIdLst>
    <p:notesMasterId r:id="rId6"/>
  </p:notesMasterIdLst>
  <p:handoutMasterIdLst>
    <p:handoutMasterId r:id="rId7"/>
  </p:handoutMasterIdLst>
  <p:sldIdLst>
    <p:sldId id="256" r:id="rId2"/>
    <p:sldId id="305" r:id="rId3"/>
    <p:sldId id="306" r:id="rId4"/>
    <p:sldId id="30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030"/>
    <a:srgbClr val="50597C"/>
    <a:srgbClr val="161C2E"/>
    <a:srgbClr val="AC171F"/>
    <a:srgbClr val="648CB7"/>
    <a:srgbClr val="30364B"/>
    <a:srgbClr val="131641"/>
    <a:srgbClr val="4F1641"/>
    <a:srgbClr val="060923"/>
    <a:srgbClr val="EB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6353" autoAdjust="0"/>
  </p:normalViewPr>
  <p:slideViewPr>
    <p:cSldViewPr snapToGrid="0" showGuides="1">
      <p:cViewPr varScale="1">
        <p:scale>
          <a:sx n="86" d="100"/>
          <a:sy n="86" d="100"/>
        </p:scale>
        <p:origin x="33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9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80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EC3C-A001-4107-B54E-3DA93EFF18E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7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E16B4-3FB2-4CDC-BEBF-CD70C72EF48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42829-8409-4711-B36D-25AE5703B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2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7417990" cy="1092607"/>
          </a:xfrm>
        </p:spPr>
        <p:txBody>
          <a:bodyPr wrap="square">
            <a:sp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7417990" cy="707886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6833D8A-D81B-AA4D-BC0C-B9F9B99BDC1F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DC90665-93DD-BA43-AEB2-9473ED9E14A5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B1B3D47F-2C53-4E4B-A632-F9836852D486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Rectangle 5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w.png">
            <a:extLst>
              <a:ext uri="{FF2B5EF4-FFF2-40B4-BE49-F238E27FC236}">
                <a16:creationId xmlns:a16="http://schemas.microsoft.com/office/drawing/2014/main" id="{BD515A1B-E781-9542-B11E-020D7530B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/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30CB90D7-B2ED-5F4B-9C4A-4C5F388B6601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B3322536-4D68-4C45-93CB-EBED08E3CB52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9EF4-0CD0-CE40-B328-01966A945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4" name="object 6">
            <a:extLst>
              <a:ext uri="{FF2B5EF4-FFF2-40B4-BE49-F238E27FC236}">
                <a16:creationId xmlns:a16="http://schemas.microsoft.com/office/drawing/2014/main" id="{8C16838A-F495-2546-9F44-BF6397F12E0C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4E9A42-40D8-6146-BC40-79DAE6208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2EF15590-5F1E-D542-BD85-EFD08C30A698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CB4086-1311-4B49-818E-196624494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F0122A65-85C0-6541-8107-BF11595575F3}"/>
              </a:ext>
            </a:extLst>
          </p:cNvPr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713B90-AF64-CD41-A82E-7B206B39F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60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1.png">
            <a:extLst>
              <a:ext uri="{FF2B5EF4-FFF2-40B4-BE49-F238E27FC236}">
                <a16:creationId xmlns:a16="http://schemas.microsoft.com/office/drawing/2014/main" id="{0C30E8B4-72CA-F045-86DE-DA0CF9BCF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7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138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1427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14720" y="4884003"/>
            <a:ext cx="3078480" cy="553998"/>
          </a:xfrm>
        </p:spPr>
        <p:txBody>
          <a:bodyPr/>
          <a:lstStyle>
            <a:lvl1pPr marL="0" indent="0">
              <a:buNone/>
              <a:defRPr sz="1800">
                <a:solidFill>
                  <a:srgbClr val="171C2D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Insert additional supporting text here.</a:t>
            </a:r>
          </a:p>
        </p:txBody>
      </p:sp>
      <p:sp>
        <p:nvSpPr>
          <p:cNvPr id="8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810710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26"/>
          <p:cNvSpPr>
            <a:spLocks noGrp="1"/>
          </p:cNvSpPr>
          <p:nvPr>
            <p:ph type="pic" sz="quarter" idx="19"/>
          </p:nvPr>
        </p:nvSpPr>
        <p:spPr>
          <a:xfrm>
            <a:off x="906201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26"/>
          <p:cNvSpPr>
            <a:spLocks noGrp="1"/>
          </p:cNvSpPr>
          <p:nvPr>
            <p:ph type="pic" sz="quarter" idx="20"/>
          </p:nvPr>
        </p:nvSpPr>
        <p:spPr>
          <a:xfrm>
            <a:off x="4514270" y="1455003"/>
            <a:ext cx="3086100" cy="30861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9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2AD6E-7A81-4D46-A4DC-BC3429D8CF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C22C299-FDA6-164A-B353-229958A83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658E4E-230D-8D43-99E8-0341ED808C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pic>
        <p:nvPicPr>
          <p:cNvPr id="8" name="Picture 7" descr="111.png">
            <a:extLst>
              <a:ext uri="{FF2B5EF4-FFF2-40B4-BE49-F238E27FC236}">
                <a16:creationId xmlns:a16="http://schemas.microsoft.com/office/drawing/2014/main" id="{6E287EE2-21D3-F44C-813F-02BED688E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"/>
          <a:stretch/>
        </p:blipFill>
        <p:spPr>
          <a:xfrm>
            <a:off x="8903979" y="0"/>
            <a:ext cx="3288021" cy="68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9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tatem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2AD6E-7A81-4D46-A4DC-BC3429D8CF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2286762"/>
            <a:ext cx="5772150" cy="761746"/>
          </a:xfrm>
        </p:spPr>
        <p:txBody>
          <a:bodyPr/>
          <a:lstStyle>
            <a:lvl1pPr>
              <a:defRPr lang="en-US" sz="4800" b="1" i="0" kern="1200" dirty="0">
                <a:solidFill>
                  <a:srgbClr val="171C2D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Simple Statement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C22C299-FDA6-164A-B353-229958A83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658E4E-230D-8D43-99E8-0341ED808C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3048509"/>
            <a:ext cx="5772150" cy="1354217"/>
          </a:xfrm>
        </p:spPr>
        <p:txBody>
          <a:bodyPr/>
          <a:lstStyle>
            <a:lvl1pPr marL="0" indent="0">
              <a:buNone/>
              <a:defRPr sz="4400" b="0" i="0" baseline="0">
                <a:solidFill>
                  <a:srgbClr val="EC1C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Introduction or Concept Slide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89EAEFDD-B284-E94B-8F1D-D7E1627370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1200150"/>
            <a:ext cx="4457700" cy="445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1.png">
            <a:extLst>
              <a:ext uri="{FF2B5EF4-FFF2-40B4-BE49-F238E27FC236}">
                <a16:creationId xmlns:a16="http://schemas.microsoft.com/office/drawing/2014/main" id="{D28EDF51-090C-9841-AE58-2273CEB97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7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2364798-7D9C-B84C-856F-0C65222D9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e-Away Slide (Sub-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614040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60119" y="2101122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513">
              <a:lnSpc>
                <a:spcPct val="150000"/>
              </a:lnSpc>
              <a:buFontTx/>
              <a:buBlip>
                <a:blip r:embed="rId2"/>
              </a:buBlip>
              <a:tabLst/>
              <a:defRPr sz="1800">
                <a:solidFill>
                  <a:srgbClr val="5D606C"/>
                </a:solidFill>
              </a:defRPr>
            </a:lvl2pPr>
            <a:lvl3pPr marL="461963" indent="-290513">
              <a:lnSpc>
                <a:spcPct val="150000"/>
              </a:lnSpc>
              <a:buFontTx/>
              <a:buBlip>
                <a:blip r:embed="rId3"/>
              </a:buBlip>
              <a:tabLst/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53729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0119" y="3705946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513">
              <a:lnSpc>
                <a:spcPct val="150000"/>
              </a:lnSpc>
              <a:buFontTx/>
              <a:buBlip>
                <a:blip r:embed="rId2"/>
              </a:buBlip>
              <a:tabLst/>
              <a:defRPr sz="1800">
                <a:solidFill>
                  <a:srgbClr val="5D606C"/>
                </a:solidFill>
              </a:defRPr>
            </a:lvl2pPr>
            <a:lvl3pPr marL="461963" indent="-290513">
              <a:lnSpc>
                <a:spcPct val="150000"/>
              </a:lnSpc>
              <a:buFontTx/>
              <a:buBlip>
                <a:blip r:embed="rId3"/>
              </a:buBlip>
              <a:tabLst/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768475"/>
            <a:ext cx="10256520" cy="508722"/>
          </a:xfrm>
          <a:noFill/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60119" y="5330613"/>
            <a:ext cx="10248939" cy="562137"/>
          </a:xfr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lang="en-US" b="0" dirty="0"/>
            </a:lvl1pPr>
            <a:lvl2pPr marL="171450" indent="-163513">
              <a:lnSpc>
                <a:spcPct val="150000"/>
              </a:lnSpc>
              <a:buFontTx/>
              <a:buBlip>
                <a:blip r:embed="rId2"/>
              </a:buBlip>
              <a:tabLst/>
              <a:defRPr sz="1800">
                <a:solidFill>
                  <a:srgbClr val="5D606C"/>
                </a:solidFill>
              </a:defRPr>
            </a:lvl2pPr>
            <a:lvl3pPr marL="461963" indent="-290513">
              <a:lnSpc>
                <a:spcPct val="150000"/>
              </a:lnSpc>
              <a:buFontTx/>
              <a:buBlip>
                <a:blip r:embed="rId3"/>
              </a:buBlip>
              <a:tabLst/>
              <a:defRPr sz="1800">
                <a:solidFill>
                  <a:srgbClr val="5D606C"/>
                </a:solidFill>
              </a:defRPr>
            </a:lvl3pPr>
            <a:lvl4pPr>
              <a:defRPr>
                <a:solidFill>
                  <a:srgbClr val="5D606C"/>
                </a:solidFill>
              </a:defRPr>
            </a:lvl4pPr>
            <a:lvl5pPr>
              <a:defRPr>
                <a:solidFill>
                  <a:srgbClr val="5D606C"/>
                </a:solidFill>
              </a:defRPr>
            </a:lvl5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2A52D08-28C6-7046-85C5-29DDBD4D2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1B7EA41-46BF-B947-8230-37EB3728F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1" y="212983"/>
            <a:ext cx="10589668" cy="492443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Take-Away Slide With Bullets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D465602-9518-D549-819E-52FFB5D1AC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120" y="1538984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5273868-A160-3B46-8F69-A41EDF54BD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20" y="3195489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165392-FF16-194E-BB96-47B05786B7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0120" y="4851993"/>
            <a:ext cx="10232969" cy="508722"/>
          </a:xfrm>
          <a:solidFill>
            <a:schemeClr val="bg1"/>
          </a:solidFill>
        </p:spPr>
        <p:txBody>
          <a:bodyPr tIns="0" bIns="0" anchor="ctr"/>
          <a:lstStyle>
            <a:lvl1pPr marL="0" indent="0">
              <a:buNone/>
              <a:defRPr sz="3400" b="0">
                <a:solidFill>
                  <a:srgbClr val="FF0000"/>
                </a:solidFill>
              </a:defRPr>
            </a:lvl1pPr>
          </a:lstStyle>
          <a:p>
            <a:r>
              <a:rPr lang="en-US" kern="0" dirty="0"/>
              <a:t>List item header text style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C1986B2-675B-824C-8649-7C9AC5CE34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66788" y="207422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976948" y="3738837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976948" y="5381035"/>
            <a:ext cx="10226675" cy="709616"/>
          </a:xfrm>
        </p:spPr>
        <p:txBody>
          <a:bodyPr/>
          <a:lstStyle>
            <a:lvl1pPr>
              <a:spcBef>
                <a:spcPts val="600"/>
              </a:spcBef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</a:t>
            </a:r>
          </a:p>
          <a:p>
            <a:pPr lvl="0"/>
            <a:r>
              <a:rPr lang="en-US" dirty="0"/>
              <a:t>List item subhead text style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</a:t>
            </a:r>
          </a:p>
        </p:txBody>
      </p:sp>
    </p:spTree>
    <p:extLst>
      <p:ext uri="{BB962C8B-B14F-4D97-AF65-F5344CB8AC3E}">
        <p14:creationId xmlns:p14="http://schemas.microsoft.com/office/powerpoint/2010/main" val="511571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61C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60FB99D6-8BE6-3843-87F0-1BF2F1338A6C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7E68A1B2-3ABC-9D4A-B378-06C02AF8EB0C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0184228-3525-514A-86C4-3C16B3BD697F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B5B8B0E-1006-BC4A-9FBE-4C9A0F8CB908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CD6377F4-2164-4C47-B26D-2B2C92B343C5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0D1EABC-9772-9C41-B944-B07DB09ED607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CCEBED41-AE49-0A45-88A5-DA613F2CC363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003DCE0-C55E-6448-AC1E-9D71F3EBB562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31979BB4-D02E-AE4E-A8A8-2A7A55AB79CA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3168C6-AAF2-8A4D-AE31-BF4FFA4AA02E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F9A8760-B4C4-654E-B224-4A478CF0477F}"/>
              </a:ext>
            </a:extLst>
          </p:cNvPr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2227A6DD-EC13-EF49-9819-F92827EA4822}"/>
              </a:ext>
            </a:extLst>
          </p:cNvPr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EB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/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656EFA-286F-5E4A-9F0B-E6DE9CBD22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527C-82D0-9645-A44A-89CA1AE03B1F}"/>
              </a:ext>
            </a:extLst>
          </p:cNvPr>
          <p:cNvSpPr txBox="1"/>
          <p:nvPr userDrawn="1"/>
        </p:nvSpPr>
        <p:spPr>
          <a:xfrm>
            <a:off x="872570" y="2644170"/>
            <a:ext cx="5390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Adaptable.</a:t>
            </a:r>
            <a:br>
              <a:rPr lang="en-US" sz="4800" b="1" dirty="0"/>
            </a:br>
            <a:r>
              <a:rPr lang="en-US" sz="4800" b="1" dirty="0">
                <a:solidFill>
                  <a:srgbClr val="FF0000"/>
                </a:solidFill>
              </a:rPr>
              <a:t>Intelligent.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3324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ayout (Custom Graphic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99C1-A850-AA46-A3A6-13755C4E5C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31"/>
            <a:ext cx="8384875" cy="68942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72570" y="2122996"/>
            <a:ext cx="6259750" cy="757130"/>
          </a:xfrm>
        </p:spPr>
        <p:txBody>
          <a:bodyPr anchor="t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Name, Title, Date"/>
          <p:cNvSpPr>
            <a:spLocks noGrp="1"/>
          </p:cNvSpPr>
          <p:nvPr>
            <p:ph type="subTitle" idx="1" hasCustomPrompt="1"/>
          </p:nvPr>
        </p:nvSpPr>
        <p:spPr>
          <a:xfrm>
            <a:off x="872570" y="4513633"/>
            <a:ext cx="4877066" cy="1092607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lang="en-US" sz="2000" b="0" i="0" kern="12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79F46B48-C01A-1340-8C6B-DA07FABAAD3F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529EC48C-88EC-4F48-B6BB-B7BB27D37DBD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14E96798-EC8B-FA4C-AC7D-DE75AF3811AF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Rectangle 2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ww.png">
            <a:extLst>
              <a:ext uri="{FF2B5EF4-FFF2-40B4-BE49-F238E27FC236}">
                <a16:creationId xmlns:a16="http://schemas.microsoft.com/office/drawing/2014/main" id="{6CB568A7-486F-7E43-8841-829B65783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/>
        </p:blipFill>
        <p:spPr>
          <a:xfrm>
            <a:off x="8912570" y="-1"/>
            <a:ext cx="3279430" cy="6858001"/>
          </a:xfrm>
          <a:prstGeom prst="rect">
            <a:avLst/>
          </a:prstGeom>
        </p:spPr>
      </p:pic>
      <p:sp>
        <p:nvSpPr>
          <p:cNvPr id="26" name="object 6">
            <a:extLst>
              <a:ext uri="{FF2B5EF4-FFF2-40B4-BE49-F238E27FC236}">
                <a16:creationId xmlns:a16="http://schemas.microsoft.com/office/drawing/2014/main" id="{55A0589D-3199-824F-BB2E-0165FD1B46B8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4AB8CBEA-6665-9A4C-BAFF-830C38095BF8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C7CEB1-422C-D04C-9AF5-6F9B7A714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6EFF017-BB71-2946-8429-D5C445CE839E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59F683-89D6-C24E-B6D3-272BC62A26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BCF7B235-4328-1747-AC5E-57DC6D753214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880B90-D46C-0D44-8AFE-4A062DD38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EC8AB604-7AB0-AA4A-8D3F-975F013C2F51}"/>
              </a:ext>
            </a:extLst>
          </p:cNvPr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0C4FA3-D3E2-BF43-880D-3DA206335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11" name="Picture 10" descr="ww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5"/>
          <a:stretch/>
        </p:blipFill>
        <p:spPr>
          <a:xfrm>
            <a:off x="8912570" y="0"/>
            <a:ext cx="327943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9E807F-F94B-F442-B5BC-972820E2E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" y="210312"/>
            <a:ext cx="10541508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49FD6F-DB7C-B74F-8B28-DE0F77ACFB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700" y="1463040"/>
            <a:ext cx="10515600" cy="47594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 b="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EC80D-D41B-2941-AA64-3734E35A7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7700" y="6356350"/>
            <a:ext cx="2743200" cy="365125"/>
          </a:xfrm>
        </p:spPr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4ED245F3-5FE2-8B4D-AEBC-08059B7700D5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EEB66CA7-5B90-DE44-B07F-CDF1B056C556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9C841668-2641-8344-93D0-BFAF1E0B06C9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5A8D482-5528-2243-9F47-5B9C75E8D18E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1786C18-A62A-8D40-BE6D-E91ED01BEB52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D2F0128-2932-DB49-BB4F-4E6C92A36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4518266-97F4-5E48-8B44-08654EC29691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DBBB27-6F71-7C43-BFA5-6B2E8E1AC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33854958-1BAD-BE47-ACAC-E9903DAE90C1}"/>
              </a:ext>
            </a:extLst>
          </p:cNvPr>
          <p:cNvSpPr/>
          <p:nvPr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B423B7-B99A-5744-8625-DC9058672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838CE688-24EB-EF4C-8127-F226875D5747}"/>
              </a:ext>
            </a:extLst>
          </p:cNvPr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76E6D9E-81DB-064A-A067-E1DB17AB7C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5519"/>
            <a:ext cx="950976" cy="1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0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748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58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72570" y="2971079"/>
            <a:ext cx="6727039" cy="761747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60FB99D6-8BE6-3843-87F0-1BF2F1338A6C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7E68A1B2-3ABC-9D4A-B378-06C02AF8EB0C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0184228-3525-514A-86C4-3C16B3BD697F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B5B8B0E-1006-BC4A-9FBE-4C9A0F8CB908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CD6377F4-2164-4C47-B26D-2B2C92B343C5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0D1EABC-9772-9C41-B944-B07DB09ED607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CCEBED41-AE49-0A45-88A5-DA613F2CC363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003DCE0-C55E-6448-AC1E-9D71F3EBB562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31979BB4-D02E-AE4E-A8A8-2A7A55AB79CA}"/>
              </a:ext>
            </a:extLst>
          </p:cNvPr>
          <p:cNvSpPr/>
          <p:nvPr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3168C6-AAF2-8A4D-AE31-BF4FFA4AA02E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F9A8760-B4C4-654E-B224-4A478CF0477F}"/>
              </a:ext>
            </a:extLst>
          </p:cNvPr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2227A6DD-EC13-EF49-9819-F92827EA4822}"/>
              </a:ext>
            </a:extLst>
          </p:cNvPr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1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3" b="2013"/>
          <a:stretch/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656EFA-286F-5E4A-9F0B-E6DE9CBD22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0" y="6020569"/>
            <a:ext cx="1280160" cy="2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with Pictur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0121" y="2971079"/>
            <a:ext cx="5440678" cy="268677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baseline="0" dirty="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/>
              <a:t>Insert Section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832950" y="6443472"/>
            <a:ext cx="1176170" cy="371856"/>
          </a:xfrm>
          <a:prstGeom prst="rect">
            <a:avLst/>
          </a:prstGeom>
          <a:solidFill>
            <a:srgbClr val="16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30B7BA82-6A86-384D-B04E-8D5191D59474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1A1DA86-877F-0F49-BEED-32E9369C39C3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398C142-ECE9-DD49-BB91-2DA6D9B51231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A73BA-1743-4F4E-913D-21292EC9018A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8DF7FB5-0303-8F4D-A597-E38379253F50}"/>
              </a:ext>
            </a:extLst>
          </p:cNvPr>
          <p:cNvSpPr/>
          <p:nvPr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BDABBB2-33CA-9440-B11D-5EAC9D5D4358}"/>
              </a:ext>
            </a:extLst>
          </p:cNvPr>
          <p:cNvSpPr/>
          <p:nvPr userDrawn="1"/>
        </p:nvSpPr>
        <p:spPr>
          <a:xfrm rot="16200000">
            <a:off x="7412966" y="2078966"/>
            <a:ext cx="4779034" cy="4779034"/>
          </a:xfrm>
          <a:prstGeom prst="rtTriangl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5CE9204F-1C73-5D4A-8857-934625F01F43}"/>
              </a:ext>
            </a:extLst>
          </p:cNvPr>
          <p:cNvSpPr/>
          <p:nvPr userDrawn="1"/>
        </p:nvSpPr>
        <p:spPr>
          <a:xfrm rot="10800000">
            <a:off x="7412966" y="0"/>
            <a:ext cx="4792936" cy="479293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26"/>
          <p:cNvSpPr>
            <a:spLocks noGrp="1"/>
          </p:cNvSpPr>
          <p:nvPr>
            <p:ph type="pic" sz="quarter" idx="11"/>
          </p:nvPr>
        </p:nvSpPr>
        <p:spPr>
          <a:xfrm>
            <a:off x="6820345" y="1200150"/>
            <a:ext cx="4457700" cy="4457700"/>
          </a:xfrm>
          <a:solidFill>
            <a:schemeClr val="accent3"/>
          </a:solidFill>
        </p:spPr>
        <p:txBody>
          <a:bodyPr tIns="1371600" bIns="0" anchor="ctr" anchorCtr="0">
            <a:noAutofit/>
          </a:bodyPr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36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1.png">
            <a:extLst>
              <a:ext uri="{FF2B5EF4-FFF2-40B4-BE49-F238E27FC236}">
                <a16:creationId xmlns:a16="http://schemas.microsoft.com/office/drawing/2014/main" id="{175C80C8-C178-9C4A-9F97-6978E22E3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5792" y="1463040"/>
            <a:ext cx="5181600" cy="4835843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5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792" y="210312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344168"/>
            <a:ext cx="10515600" cy="475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bject 6"/>
          <p:cNvSpPr/>
          <p:nvPr userDrawn="1"/>
        </p:nvSpPr>
        <p:spPr>
          <a:xfrm>
            <a:off x="0" y="0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0"/>
                </a:lnTo>
                <a:close/>
              </a:path>
            </a:pathLst>
          </a:custGeom>
          <a:solidFill>
            <a:srgbClr val="F1121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7700" y="6356350"/>
            <a:ext cx="90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F068DF-C691-E142-9A8F-9F62E4FF6DF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31" y="6517141"/>
            <a:ext cx="950976" cy="192980"/>
          </a:xfrm>
          <a:prstGeom prst="rect">
            <a:avLst/>
          </a:prstGeom>
        </p:spPr>
      </p:pic>
      <p:sp>
        <p:nvSpPr>
          <p:cNvPr id="4" name="fc" descr="© Copyright 2019 Xilinx">
            <a:extLst>
              <a:ext uri="{FF2B5EF4-FFF2-40B4-BE49-F238E27FC236}">
                <a16:creationId xmlns:a16="http://schemas.microsoft.com/office/drawing/2014/main" id="{3F8F5194-7C36-49EA-BB87-718837DDD953}"/>
              </a:ext>
            </a:extLst>
          </p:cNvPr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000" b="0" i="0" u="none" baseline="0">
                <a:solidFill>
                  <a:srgbClr val="000000"/>
                </a:solidFill>
                <a:latin typeface="Arial" panose="020B0604020202020204" pitchFamily="34" charset="0"/>
              </a:rPr>
              <a:t>© Copyright 2019 Xilinx</a:t>
            </a:r>
            <a:endParaRPr lang="zh-CN" altLang="en-US" sz="10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9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6" r:id="rId15"/>
    <p:sldLayoutId id="2147483947" r:id="rId16"/>
    <p:sldLayoutId id="2147483948" r:id="rId17"/>
    <p:sldLayoutId id="214748394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C1C24"/>
          </a:solidFill>
          <a:latin typeface="Arial" charset="0"/>
          <a:ea typeface="+mj-ea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rgbClr val="FF0000"/>
        </a:buClr>
        <a:buFont typeface="Calibri" panose="020F0502020204030204" pitchFamily="34" charset="0"/>
        <a:buChar char="˃"/>
        <a:defRPr sz="2000" b="1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1"/>
        </a:buBlip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569" y="2122996"/>
            <a:ext cx="9496224" cy="707886"/>
          </a:xfrm>
        </p:spPr>
        <p:txBody>
          <a:bodyPr/>
          <a:lstStyle/>
          <a:p>
            <a:r>
              <a:rPr lang="en-US" dirty="0"/>
              <a:t>Designs in 2019 FPGA D</a:t>
            </a:r>
            <a:r>
              <a:rPr lang="en-US" altLang="zh-CN" dirty="0"/>
              <a:t>esign Contest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7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8B56-DAE0-4CBD-B456-8CFAF091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FPGA</a:t>
            </a:r>
            <a:r>
              <a:rPr lang="zh-CN" altLang="en-US" dirty="0"/>
              <a:t>集群的类脑计算平台</a:t>
            </a:r>
            <a:br>
              <a:rPr lang="en-US" altLang="zh-CN" dirty="0"/>
            </a:br>
            <a:r>
              <a:rPr lang="en-US" altLang="zh-CN" sz="2800" dirty="0"/>
              <a:t>Neuromorphic computing platform based on PYNQ cluster</a:t>
            </a:r>
            <a:endParaRPr lang="zh-CN" alt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54738-C912-446D-A0AE-93DBEDAA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6642333" cy="4759404"/>
          </a:xfrm>
        </p:spPr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Implementation of unsupervised learning of image classification through spiking neuron network</a:t>
            </a:r>
          </a:p>
          <a:p>
            <a:pPr lvl="1"/>
            <a:r>
              <a:rPr lang="en-US" altLang="zh-CN" dirty="0"/>
              <a:t>Explore the design of  Neuromorphic computing which large-scale and low-power  systems through software/hardware co-design</a:t>
            </a:r>
          </a:p>
          <a:p>
            <a:pPr lvl="1"/>
            <a:r>
              <a:rPr lang="en-US" altLang="zh-CN" dirty="0"/>
              <a:t>Promote more people to develop FPGA-based Neuromorphic architecture research and learning through open source </a:t>
            </a:r>
          </a:p>
          <a:p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Spiking neuron network simulator NEST</a:t>
            </a:r>
          </a:p>
          <a:p>
            <a:pPr lvl="1"/>
            <a:r>
              <a:rPr lang="en-US" altLang="zh-CN" dirty="0"/>
              <a:t>SNN image classification</a:t>
            </a:r>
          </a:p>
          <a:p>
            <a:pPr lvl="1"/>
            <a:r>
              <a:rPr lang="en-US" altLang="zh-CN" dirty="0"/>
              <a:t>Neuron computing and STDP accelerator base on FPGA</a:t>
            </a:r>
          </a:p>
          <a:p>
            <a:pPr lvl="1"/>
            <a:r>
              <a:rPr lang="en-US" altLang="zh-CN" dirty="0"/>
              <a:t>MPI communication between PYNQ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2141C-4B4D-435E-8D82-411701596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76A8E-7DC7-47A5-AED7-DA6C59C16C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89225"/>
            <a:ext cx="3347207" cy="24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FDEAB-EA08-45CE-AFBD-60EE6323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95" y="3555587"/>
            <a:ext cx="3905256" cy="2163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9D03D5-3971-42D7-A22A-F7422CE20048}"/>
              </a:ext>
            </a:extLst>
          </p:cNvPr>
          <p:cNvSpPr/>
          <p:nvPr/>
        </p:nvSpPr>
        <p:spPr>
          <a:xfrm>
            <a:off x="766117" y="6064035"/>
            <a:ext cx="8386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https://github.com/clancylea/SNN-simulator-NEST_14.0-xilinx_FPGA_cluster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93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8B56-DAE0-4CBD-B456-8CFAF091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85145"/>
            <a:ext cx="10541508" cy="502920"/>
          </a:xfrm>
        </p:spPr>
        <p:txBody>
          <a:bodyPr/>
          <a:lstStyle/>
          <a:p>
            <a:r>
              <a:rPr lang="zh-CN" altLang="en-US" dirty="0"/>
              <a:t>智能屋盖开合系统</a:t>
            </a:r>
            <a:br>
              <a:rPr lang="en-US" altLang="zh-CN" dirty="0"/>
            </a:br>
            <a:r>
              <a:rPr lang="en-US" altLang="zh-CN" dirty="0"/>
              <a:t>Auto-controlled stadium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9A9C0-B491-4AAC-88C8-EB0C0F98B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65" y="1177815"/>
            <a:ext cx="6428373" cy="4759404"/>
          </a:xfrm>
        </p:spPr>
        <p:txBody>
          <a:bodyPr/>
          <a:lstStyle/>
          <a:p>
            <a:r>
              <a:rPr lang="en-US" altLang="zh-CN" sz="1800" b="0" dirty="0"/>
              <a:t>Interdisciplinary design by student from civil-engineering and electronic engineering, good example FPGA for maker</a:t>
            </a:r>
          </a:p>
          <a:p>
            <a:r>
              <a:rPr lang="en-US" altLang="zh-CN" sz="1800" b="0" dirty="0"/>
              <a:t>Based on one spartan7 development kit</a:t>
            </a:r>
          </a:p>
          <a:p>
            <a:r>
              <a:rPr lang="en-US" altLang="zh-CN" sz="1800" b="0" dirty="0"/>
              <a:t>Motor control, temperature sensor, humidity sensor and light sensor</a:t>
            </a:r>
          </a:p>
          <a:p>
            <a:r>
              <a:rPr lang="en-US" altLang="zh-CN" sz="1800" b="0" dirty="0"/>
              <a:t>Remote manually control</a:t>
            </a:r>
          </a:p>
          <a:p>
            <a:r>
              <a:rPr lang="en-US" altLang="zh-CN" sz="1800" b="0" dirty="0"/>
              <a:t>Automatically open or close the roof according to the temperature, humidity and light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2141C-4B4D-435E-8D82-411701596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B9088-F6E3-4079-A7F3-9BC44EC6811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575" y="914574"/>
            <a:ext cx="3095538" cy="2298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F7E72-24A8-4316-B046-998D191616C7}"/>
              </a:ext>
            </a:extLst>
          </p:cNvPr>
          <p:cNvSpPr/>
          <p:nvPr/>
        </p:nvSpPr>
        <p:spPr>
          <a:xfrm>
            <a:off x="7619233" y="6077776"/>
            <a:ext cx="2565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Video Demonstration </a:t>
            </a:r>
            <a:endParaRPr lang="zh-CN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09A66-6178-45F1-8AF7-E1FF3F93B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28" y="4325650"/>
            <a:ext cx="5278756" cy="2030700"/>
          </a:xfrm>
          <a:prstGeom prst="rect">
            <a:avLst/>
          </a:prstGeom>
        </p:spPr>
      </p:pic>
      <p:pic>
        <p:nvPicPr>
          <p:cNvPr id="11" name="SEA_SEU_土木">
            <a:hlinkClick r:id="" action="ppaction://media"/>
            <a:extLst>
              <a:ext uri="{FF2B5EF4-FFF2-40B4-BE49-F238E27FC236}">
                <a16:creationId xmlns:a16="http://schemas.microsoft.com/office/drawing/2014/main" id="{953DC366-D282-4320-BD4C-8C9F9E783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1097" y="3552683"/>
            <a:ext cx="4056640" cy="22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8B56-DAE0-4CBD-B456-8CFAF091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PYNQ</a:t>
            </a:r>
            <a:r>
              <a:rPr lang="zh-CN" altLang="en-US" dirty="0"/>
              <a:t>的散色成像系统</a:t>
            </a:r>
            <a:br>
              <a:rPr lang="en-US" altLang="zh-CN" dirty="0"/>
            </a:br>
            <a:r>
              <a:rPr lang="en-US" altLang="zh-CN" dirty="0"/>
              <a:t>An </a:t>
            </a:r>
            <a:r>
              <a:rPr lang="en-US" altLang="zh-CN" sz="2800" dirty="0"/>
              <a:t>imaging system through scattering media base on PYNQ </a:t>
            </a:r>
            <a:endParaRPr lang="zh-CN" alt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F2BB71-11AA-414D-BC69-18892BFB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297469"/>
            <a:ext cx="6516498" cy="4759404"/>
          </a:xfrm>
        </p:spPr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</a:p>
          <a:p>
            <a:pPr lvl="1"/>
            <a:r>
              <a:rPr lang="en-US" altLang="zh-CN" dirty="0"/>
              <a:t>PYNQ-Z2 board (for overall system control &amp; reconstruction algorithm realization)</a:t>
            </a:r>
            <a:endParaRPr lang="zh-CN" altLang="zh-CN" dirty="0"/>
          </a:p>
          <a:p>
            <a:pPr lvl="1"/>
            <a:r>
              <a:rPr lang="en-US" altLang="zh-CN" dirty="0" err="1"/>
              <a:t>Lensless</a:t>
            </a:r>
            <a:r>
              <a:rPr lang="en-US" altLang="zh-CN" dirty="0"/>
              <a:t> camera (replacing the lens in front of the sensor with scattering material</a:t>
            </a:r>
            <a:endParaRPr lang="zh-CN" altLang="zh-CN" dirty="0"/>
          </a:p>
          <a:p>
            <a:pPr lvl="1"/>
            <a:r>
              <a:rPr lang="en-US" altLang="zh-CN" dirty="0"/>
              <a:t>Robotic arm (holding the camera and adjusting the angle); </a:t>
            </a:r>
            <a:endParaRPr lang="zh-CN" altLang="zh-CN" dirty="0"/>
          </a:p>
          <a:p>
            <a:pPr lvl="1"/>
            <a:r>
              <a:rPr lang="en-US" altLang="zh-CN" dirty="0"/>
              <a:t>7-inch display screen (display the raw and reconstructed image)</a:t>
            </a:r>
            <a:endParaRPr lang="zh-CN" altLang="zh-CN" dirty="0"/>
          </a:p>
          <a:p>
            <a:pPr lvl="1"/>
            <a:endParaRPr lang="en-US" altLang="zh-CN" b="0" dirty="0"/>
          </a:p>
          <a:p>
            <a:r>
              <a:rPr lang="en-US" altLang="zh-CN" dirty="0"/>
              <a:t>Application prospect</a:t>
            </a:r>
          </a:p>
          <a:p>
            <a:pPr lvl="1"/>
            <a:r>
              <a:rPr lang="en-US" altLang="zh-CN" dirty="0"/>
              <a:t>Medical examination</a:t>
            </a:r>
          </a:p>
          <a:p>
            <a:pPr lvl="1"/>
            <a:r>
              <a:rPr lang="en-US" altLang="zh-CN" dirty="0"/>
              <a:t>Recognizing the traffic signs under haze weather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2141C-4B4D-435E-8D82-411701596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2DC7B-8DF5-4E17-9937-A97B5B63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22" y="3779014"/>
            <a:ext cx="5713952" cy="2648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44CC2-EED9-4586-84C5-2BED493E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45" y="1104722"/>
            <a:ext cx="4467714" cy="25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6328"/>
      </p:ext>
    </p:extLst>
  </p:cSld>
  <p:clrMapOvr>
    <a:masterClrMapping/>
  </p:clrMapOvr>
</p:sld>
</file>

<file path=ppt/theme/theme1.xml><?xml version="1.0" encoding="utf-8"?>
<a:theme xmlns:a="http://schemas.openxmlformats.org/drawingml/2006/main" name="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7F7F7F"/>
      </a:lt2>
      <a:accent1>
        <a:srgbClr val="EB1C23"/>
      </a:accent1>
      <a:accent2>
        <a:srgbClr val="30364B"/>
      </a:accent2>
      <a:accent3>
        <a:srgbClr val="5F5F5F"/>
      </a:accent3>
      <a:accent4>
        <a:srgbClr val="1B3866"/>
      </a:accent4>
      <a:accent5>
        <a:srgbClr val="AC171F"/>
      </a:accent5>
      <a:accent6>
        <a:srgbClr val="1E640E"/>
      </a:accent6>
      <a:hlink>
        <a:srgbClr val="055C99"/>
      </a:hlink>
      <a:folHlink>
        <a:srgbClr val="5F5F5F"/>
      </a:folHlink>
    </a:clrScheme>
    <a:fontScheme name="Xilin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ilinx Template-2018_Final" id="{92692CF4-2033-4E23-BD7C-B41DA4DC6428}" vid="{C06EA92D-E9FC-4FBD-83A0-F2DC9342A3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223</Words>
  <Application>Microsoft Office PowerPoint</Application>
  <PresentationFormat>Widescreen</PresentationFormat>
  <Paragraphs>32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Xilinx-5</vt:lpstr>
      <vt:lpstr>Designs in 2019 FPGA Design Contest</vt:lpstr>
      <vt:lpstr>基于FPGA集群的类脑计算平台 Neuromorphic computing platform based on PYNQ cluster</vt:lpstr>
      <vt:lpstr>智能屋盖开合系统 Auto-controlled stadium system</vt:lpstr>
      <vt:lpstr>基于PYNQ的散色成像系统 An imaging system through scattering media base on PYNQ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Designs in 2019 FPGA Design Contest</dc:title>
  <dc:creator>Joshua Lu</dc:creator>
  <cp:keywords>Public, , , , , , , , ,</cp:keywords>
  <cp:lastModifiedBy>Joshua Lu</cp:lastModifiedBy>
  <cp:revision>3</cp:revision>
  <dcterms:modified xsi:type="dcterms:W3CDTF">2019-12-16T15:59:29Z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63f868e4-c005-4699-817f-d8547800efce</vt:lpwstr>
  </property>
  <property fmtid="{D5CDD505-2E9C-101B-9397-08002B2CF9AE}" pid="3" name="XilinxPublication Year">
    <vt:lpwstr>2019</vt:lpwstr>
  </property>
  <property fmtid="{D5CDD505-2E9C-101B-9397-08002B2CF9AE}" pid="4" name="XilinxVisual Markings">
    <vt:lpwstr>Yes</vt:lpwstr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PublicationYear">
    <vt:lpwstr>2019</vt:lpwstr>
  </property>
  <property fmtid="{D5CDD505-2E9C-101B-9397-08002B2CF9AE}" pid="11" name="XilinxClassification">
    <vt:lpwstr>Public</vt:lpwstr>
  </property>
  <property fmtid="{D5CDD505-2E9C-101B-9397-08002B2CF9AE}" pid="12" name="VisualMarkings">
    <vt:lpwstr>Yes</vt:lpwstr>
  </property>
</Properties>
</file>